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</p:sldIdLst>
  <p:sldSz cx="14630400" cy="8229600"/>
  <p:notesSz cx="8229600" cy="14630400"/>
  <p:embeddedFontLst>
    <p:embeddedFont>
      <p:font typeface="Cabin" panose="020B0604020202020204" charset="0"/>
      <p:regular r:id="rId17"/>
    </p:embeddedFont>
    <p:embeddedFont>
      <p:font typeface="Unbounded" panose="020B0604020202020204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4AEDA-2B28-4E19-83B5-66F5867BA3FE}" v="3" dt="2025-11-04T10:34:3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08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9737A-7941-D714-A043-EEA1F9A2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A1D7E-6AF0-DC81-A8AA-6792A78B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1511-C4C3-5C22-6A24-B9D137CDD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89FCA-0CEC-0ACF-4000-AD0B4CB63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7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Générateur d'Ambiances Sonores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POC innovant transformant vos descriptions textuelles en ambiances sonores immersives grâce à l'intelligence artificielle.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D11CA-2627-7D89-863A-FCF8BC1363EC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78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120" y="3364468"/>
            <a:ext cx="10758249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Perspectives et prochaines étapes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102995" y="5226725"/>
            <a:ext cx="3883938" cy="220623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772120" y="5006042"/>
            <a:ext cx="661868" cy="661868"/>
          </a:xfrm>
          <a:prstGeom prst="roundRect">
            <a:avLst>
              <a:gd name="adj" fmla="val 690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617" y="5171539"/>
            <a:ext cx="330875" cy="330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743" y="5888593"/>
            <a:ext cx="259556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POC validé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2743" y="6345317"/>
            <a:ext cx="3773686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Système opérationnel démontrant la faisabilité technique de la génération d'ambiances sonores par IA.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538549" y="4895731"/>
            <a:ext cx="3883938" cy="220623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6"/>
          <p:cNvSpPr/>
          <p:nvPr/>
        </p:nvSpPr>
        <p:spPr>
          <a:xfrm>
            <a:off x="5207675" y="4675049"/>
            <a:ext cx="661868" cy="661868"/>
          </a:xfrm>
          <a:prstGeom prst="roundRect">
            <a:avLst>
              <a:gd name="adj" fmla="val 690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3172" y="4840545"/>
            <a:ext cx="330875" cy="330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8298" y="5557599"/>
            <a:ext cx="314515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Évolutions possibles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428298" y="6014323"/>
            <a:ext cx="3773686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Intégration de modèles plus sophistiqués, durées étendues, et fonctionnalités d'édition avancées.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974104" y="4564856"/>
            <a:ext cx="3884057" cy="220623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9643229" y="4344174"/>
            <a:ext cx="661868" cy="661868"/>
          </a:xfrm>
          <a:prstGeom prst="roundRect">
            <a:avLst>
              <a:gd name="adj" fmla="val 6907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8726" y="4509671"/>
            <a:ext cx="330875" cy="330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3852" y="5226725"/>
            <a:ext cx="276879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Intégration future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863852" y="5683448"/>
            <a:ext cx="3773805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Potentiel d'intégration dans des outils professionnels et plateformes de création de contenu.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A5E939-96A0-9708-2BD7-964F8371C55E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36075" y="3790354"/>
            <a:ext cx="10758249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MERCI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11350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45D1-4F64-127D-4489-4F9DBCE6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A027A2-CBC1-DD84-49AF-27ECCD455E6B}"/>
              </a:ext>
            </a:extLst>
          </p:cNvPr>
          <p:cNvSpPr/>
          <p:nvPr/>
        </p:nvSpPr>
        <p:spPr>
          <a:xfrm>
            <a:off x="837724" y="1719739"/>
            <a:ext cx="77384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</a:rPr>
              <a:t>Présentation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 de </a:t>
            </a:r>
            <a:r>
              <a:rPr lang="en-US" sz="4400" dirty="0" err="1">
                <a:solidFill>
                  <a:srgbClr val="FFFFFF"/>
                </a:solidFill>
                <a:latin typeface="Unbounded" pitchFamily="34" charset="0"/>
              </a:rPr>
              <a:t>l’équipe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C1944F2-B3F5-335E-4266-AD5F737BB8AC}"/>
              </a:ext>
            </a:extLst>
          </p:cNvPr>
          <p:cNvSpPr/>
          <p:nvPr/>
        </p:nvSpPr>
        <p:spPr>
          <a:xfrm>
            <a:off x="837724" y="2902506"/>
            <a:ext cx="4158734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4C8AC62-DB92-175E-1598-216D9D7EC4A1}"/>
              </a:ext>
            </a:extLst>
          </p:cNvPr>
          <p:cNvSpPr/>
          <p:nvPr/>
        </p:nvSpPr>
        <p:spPr>
          <a:xfrm>
            <a:off x="1077039" y="4099203"/>
            <a:ext cx="2875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D5D06B4-072D-81FA-DEEC-36AD83C18D4E}"/>
              </a:ext>
            </a:extLst>
          </p:cNvPr>
          <p:cNvSpPr/>
          <p:nvPr/>
        </p:nvSpPr>
        <p:spPr>
          <a:xfrm>
            <a:off x="1077039" y="4594741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4554446-61D0-BC99-114F-C0FCF70B2BC0}"/>
              </a:ext>
            </a:extLst>
          </p:cNvPr>
          <p:cNvSpPr/>
          <p:nvPr/>
        </p:nvSpPr>
        <p:spPr>
          <a:xfrm>
            <a:off x="1077039" y="512135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4B4474D9-5B85-9628-652A-5B5EFCA61ADD}"/>
              </a:ext>
            </a:extLst>
          </p:cNvPr>
          <p:cNvSpPr/>
          <p:nvPr/>
        </p:nvSpPr>
        <p:spPr>
          <a:xfrm>
            <a:off x="5235773" y="2902506"/>
            <a:ext cx="4158734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F8C6F79-975F-9F77-11EF-41EC204A0254}"/>
              </a:ext>
            </a:extLst>
          </p:cNvPr>
          <p:cNvSpPr/>
          <p:nvPr/>
        </p:nvSpPr>
        <p:spPr>
          <a:xfrm>
            <a:off x="5475089" y="4099203"/>
            <a:ext cx="31324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866D443-EBB0-8956-E5E9-8C09CDC78E8F}"/>
              </a:ext>
            </a:extLst>
          </p:cNvPr>
          <p:cNvSpPr/>
          <p:nvPr/>
        </p:nvSpPr>
        <p:spPr>
          <a:xfrm>
            <a:off x="5475089" y="459474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84BB0DA-5DCC-4C78-F15E-4CFC6750FBC6}"/>
              </a:ext>
            </a:extLst>
          </p:cNvPr>
          <p:cNvSpPr/>
          <p:nvPr/>
        </p:nvSpPr>
        <p:spPr>
          <a:xfrm>
            <a:off x="5475089" y="550437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C350422B-CF4F-0FBA-9575-122366F54C73}"/>
              </a:ext>
            </a:extLst>
          </p:cNvPr>
          <p:cNvSpPr/>
          <p:nvPr/>
        </p:nvSpPr>
        <p:spPr>
          <a:xfrm>
            <a:off x="9633823" y="2902506"/>
            <a:ext cx="4158853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7BCA483E-4A8D-5195-9D66-251F4324A26A}"/>
              </a:ext>
            </a:extLst>
          </p:cNvPr>
          <p:cNvSpPr/>
          <p:nvPr/>
        </p:nvSpPr>
        <p:spPr>
          <a:xfrm>
            <a:off x="9873139" y="4099203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2912E40F-1047-47E2-8CBA-030D440F0BF5}"/>
              </a:ext>
            </a:extLst>
          </p:cNvPr>
          <p:cNvSpPr/>
          <p:nvPr/>
        </p:nvSpPr>
        <p:spPr>
          <a:xfrm>
            <a:off x="9873139" y="4946690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037F7A7F-0576-5039-A7F8-5D01A147F8DC}"/>
              </a:ext>
            </a:extLst>
          </p:cNvPr>
          <p:cNvSpPr/>
          <p:nvPr/>
        </p:nvSpPr>
        <p:spPr>
          <a:xfrm>
            <a:off x="9873139" y="5473303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93316-9AE7-9B03-505F-52489F0442ED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06A6711-3CF7-FEA7-F2D5-C7FC4FBE872A}"/>
              </a:ext>
            </a:extLst>
          </p:cNvPr>
          <p:cNvSpPr/>
          <p:nvPr/>
        </p:nvSpPr>
        <p:spPr>
          <a:xfrm>
            <a:off x="2075380" y="3821987"/>
            <a:ext cx="2188395" cy="18801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 23" descr="Une image contenant Visage humain, habits, portrait, personne&#10;&#10;Le contenu généré par l’IA peut être incorrect.">
            <a:extLst>
              <a:ext uri="{FF2B5EF4-FFF2-40B4-BE49-F238E27FC236}">
                <a16:creationId xmlns:a16="http://schemas.microsoft.com/office/drawing/2014/main" id="{4652BA01-4E58-CC09-FFD7-30439541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16" b="95158" l="9683" r="89965">
                        <a14:foregroundMark x1="40493" y1="13474" x2="51408" y2="13684"/>
                        <a14:foregroundMark x1="51408" y1="13684" x2="33979" y2="11368"/>
                        <a14:foregroundMark x1="33979" y1="11368" x2="40669" y2="4421"/>
                        <a14:foregroundMark x1="40669" y1="4421" x2="51937" y2="2316"/>
                        <a14:foregroundMark x1="51937" y1="2316" x2="61972" y2="6526"/>
                        <a14:foregroundMark x1="61972" y1="6526" x2="51937" y2="15579"/>
                        <a14:foregroundMark x1="51937" y1="15579" x2="51585" y2="15579"/>
                        <a14:foregroundMark x1="28521" y1="89053" x2="38204" y2="94737"/>
                        <a14:foregroundMark x1="38204" y1="94737" x2="49648" y2="96211"/>
                        <a14:foregroundMark x1="49648" y1="96211" x2="59258" y2="95340"/>
                        <a14:foregroundMark x1="67037" y1="91471" x2="70668" y2="89150"/>
                        <a14:backgroundMark x1="58627" y1="96842" x2="66549" y2="92632"/>
                        <a14:backgroundMark x1="69718" y1="91579" x2="75528" y2="87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865" y="2851271"/>
            <a:ext cx="4443908" cy="3716296"/>
          </a:xfrm>
          <a:prstGeom prst="rect">
            <a:avLst/>
          </a:prstGeom>
        </p:spPr>
      </p:pic>
      <p:pic>
        <p:nvPicPr>
          <p:cNvPr id="26" name="Image 25" descr="Une image contenant Visage humain, personne, Menton, habits&#10;&#10;Le contenu généré par l’IA peut être incorrect.">
            <a:extLst>
              <a:ext uri="{FF2B5EF4-FFF2-40B4-BE49-F238E27FC236}">
                <a16:creationId xmlns:a16="http://schemas.microsoft.com/office/drawing/2014/main" id="{691D7694-183F-F94E-0C7B-D17A87C44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88" b="93111" l="9695" r="90126">
                        <a14:foregroundMark x1="29623" y1="10021" x2="39190" y2="5760"/>
                        <a14:foregroundMark x1="46499" y1="2505" x2="67145" y2="7516"/>
                        <a14:foregroundMark x1="67145" y1="7516" x2="38600" y2="7098"/>
                        <a14:foregroundMark x1="38600" y1="7098" x2="55655" y2="10438"/>
                        <a14:foregroundMark x1="55655" y1="10438" x2="67145" y2="9812"/>
                        <a14:foregroundMark x1="67145" y1="9812" x2="69479" y2="10021"/>
                        <a14:foregroundMark x1="57205" y1="3366" x2="60682" y2="4175"/>
                        <a14:foregroundMark x1="20517" y1="79142" x2="26930" y2="86430"/>
                        <a14:foregroundMark x1="47337" y1="95616" x2="47583" y2="95727"/>
                        <a14:foregroundMark x1="26930" y1="86430" x2="47337" y2="95616"/>
                        <a14:foregroundMark x1="55405" y1="95048" x2="59297" y2="94169"/>
                        <a14:foregroundMark x1="80644" y1="80179" x2="86995" y2="69202"/>
                        <a14:foregroundMark x1="21515" y1="76756" x2="33573" y2="65971"/>
                        <a14:foregroundMark x1="33573" y1="65971" x2="71813" y2="60334"/>
                        <a14:foregroundMark x1="71813" y1="60334" x2="80431" y2="72443"/>
                        <a14:foregroundMark x1="80431" y1="72443" x2="76697" y2="80548"/>
                        <a14:foregroundMark x1="63940" y1="89500" x2="51167" y2="91023"/>
                        <a14:foregroundMark x1="51167" y1="91023" x2="33034" y2="86221"/>
                        <a14:foregroundMark x1="33034" y1="86221" x2="23160" y2="79958"/>
                        <a14:foregroundMark x1="23160" y1="79958" x2="19749" y2="71816"/>
                        <a14:foregroundMark x1="31777" y1="78914" x2="42370" y2="64718"/>
                        <a14:foregroundMark x1="42370" y1="64718" x2="67145" y2="60334"/>
                        <a14:foregroundMark x1="67145" y1="60334" x2="81329" y2="67015"/>
                        <a14:foregroundMark x1="81329" y1="67015" x2="78276" y2="78706"/>
                        <a14:foregroundMark x1="78276" y1="78706" x2="63196" y2="88309"/>
                        <a14:foregroundMark x1="63196" y1="88309" x2="43986" y2="93319"/>
                        <a14:foregroundMark x1="43986" y1="93319" x2="35727" y2="84134"/>
                        <a14:foregroundMark x1="35727" y1="84134" x2="32496" y2="73486"/>
                        <a14:foregroundMark x1="90126" y1="38622" x2="89790" y2="60475"/>
                        <a14:foregroundMark x1="74865" y1="83925" x2="66248" y2="90605"/>
                        <a14:foregroundMark x1="66248" y1="90605" x2="66248" y2="90605"/>
                        <a14:foregroundMark x1="43088" y1="3967" x2="53680" y2="2505"/>
                        <a14:foregroundMark x1="53680" y1="2505" x2="55655" y2="3340"/>
                        <a14:foregroundMark x1="66966" y1="91232" x2="64273" y2="92484"/>
                        <a14:foregroundMark x1="74865" y1="85595" x2="77558" y2="83507"/>
                        <a14:backgroundMark x1="64666" y1="93029" x2="60682" y2="95825"/>
                        <a14:backgroundMark x1="81508" y1="81211" x2="77295" y2="84167"/>
                        <a14:backgroundMark x1="48115" y1="96868" x2="48115" y2="96868"/>
                        <a14:backgroundMark x1="46858" y1="95616" x2="46858" y2="95616"/>
                        <a14:backgroundMark x1="47397" y1="96033" x2="47397" y2="96033"/>
                        <a14:backgroundMark x1="47397" y1="96033" x2="54039" y2="97286"/>
                        <a14:backgroundMark x1="19390" y1="79541" x2="17235" y2="78288"/>
                        <a14:backgroundMark x1="19928" y1="79958" x2="17774" y2="77244"/>
                        <a14:backgroundMark x1="19749" y1="79749" x2="17953" y2="77244"/>
                        <a14:backgroundMark x1="19210" y1="79332" x2="17953" y2="77871"/>
                        <a14:backgroundMark x1="90485" y1="60752" x2="87792" y2="69520"/>
                        <a14:backgroundMark x1="56614" y1="1978" x2="57989" y2="1879"/>
                        <a14:backgroundMark x1="40575" y1="3132" x2="43625" y2="2913"/>
                        <a14:backgroundMark x1="19390" y1="79749" x2="17594" y2="77453"/>
                        <a14:backgroundMark x1="19210" y1="78706" x2="18492" y2="78079"/>
                        <a14:backgroundMark x1="18492" y1="78079" x2="18133" y2="78079"/>
                        <a14:backgroundMark x1="18312" y1="77244" x2="19390" y2="797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9044" y="2851271"/>
            <a:ext cx="4443908" cy="3821602"/>
          </a:xfrm>
          <a:prstGeom prst="rect">
            <a:avLst/>
          </a:prstGeom>
        </p:spPr>
      </p:pic>
      <p:pic>
        <p:nvPicPr>
          <p:cNvPr id="28" name="Image 27" descr="Une image contenant personne, cou, Visage humain, Menton&#10;&#10;Le contenu généré par l’IA peut être incorrect.">
            <a:extLst>
              <a:ext uri="{FF2B5EF4-FFF2-40B4-BE49-F238E27FC236}">
                <a16:creationId xmlns:a16="http://schemas.microsoft.com/office/drawing/2014/main" id="{9ED21273-21D0-5D19-2DD5-1C343E2AAF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430"/>
          <a:stretch>
            <a:fillRect/>
          </a:stretch>
        </p:blipFill>
        <p:spPr>
          <a:xfrm>
            <a:off x="10438544" y="3020602"/>
            <a:ext cx="2702103" cy="3324906"/>
          </a:xfrm>
          <a:prstGeom prst="rect">
            <a:avLst/>
          </a:prstGeom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56E6BFFA-BEB3-11F8-C49D-9D8A04F2C5C1}"/>
              </a:ext>
            </a:extLst>
          </p:cNvPr>
          <p:cNvSpPr/>
          <p:nvPr/>
        </p:nvSpPr>
        <p:spPr>
          <a:xfrm>
            <a:off x="1479351" y="6656341"/>
            <a:ext cx="2875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Thomas Gombert</a:t>
            </a:r>
            <a:endParaRPr lang="en-US" sz="220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7B3236EA-0814-36F3-A71B-CE9AFFF3B0D3}"/>
              </a:ext>
            </a:extLst>
          </p:cNvPr>
          <p:cNvSpPr/>
          <p:nvPr/>
        </p:nvSpPr>
        <p:spPr>
          <a:xfrm>
            <a:off x="5923259" y="6653332"/>
            <a:ext cx="2875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Quentin </a:t>
            </a:r>
            <a:r>
              <a:rPr lang="en-US" sz="2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Deharo</a:t>
            </a:r>
            <a:endParaRPr lang="en-US" sz="2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7F4E357E-4883-B010-64E7-64DEFF32CCFC}"/>
              </a:ext>
            </a:extLst>
          </p:cNvPr>
          <p:cNvSpPr/>
          <p:nvPr/>
        </p:nvSpPr>
        <p:spPr>
          <a:xfrm>
            <a:off x="10351856" y="6672873"/>
            <a:ext cx="2875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Cornel Cristea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2193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61875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L'objectif du projet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598598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Transformer les mots en sons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62263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9499" y="3221235"/>
            <a:ext cx="8049422" cy="245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/>
            <a:r>
              <a:rPr lang="fr-FR" sz="2000" dirty="0">
                <a:solidFill>
                  <a:srgbClr val="CAD6DE"/>
                </a:solidFill>
                <a:latin typeface="Cabin" pitchFamily="34" charset="0"/>
              </a:rPr>
              <a:t>•Exploration des capacités de l’IA générative appliquées au domaine audio.</a:t>
            </a:r>
          </a:p>
          <a:p>
            <a:pPr fontAlgn="base"/>
            <a:endParaRPr lang="fr-FR" sz="2000" dirty="0">
              <a:solidFill>
                <a:srgbClr val="CAD6DE"/>
              </a:solidFill>
              <a:latin typeface="Cabin" pitchFamily="34" charset="0"/>
            </a:endParaRPr>
          </a:p>
          <a:p>
            <a:pPr fontAlgn="base"/>
            <a:r>
              <a:rPr lang="fr-FR" sz="2000" dirty="0">
                <a:solidFill>
                  <a:srgbClr val="CAD6DE"/>
                </a:solidFill>
                <a:latin typeface="Cabin" pitchFamily="34" charset="0"/>
              </a:rPr>
              <a:t>•Développement d’un Proof of Concept pour générer des ambiances sonores personnalisées à partir de descriptions textuelles.</a:t>
            </a:r>
          </a:p>
          <a:p>
            <a:pPr fontAlgn="base"/>
            <a:endParaRPr lang="fr-FR" sz="2000" dirty="0">
              <a:solidFill>
                <a:srgbClr val="CAD6DE"/>
              </a:solidFill>
              <a:latin typeface="Cabin" pitchFamily="34" charset="0"/>
            </a:endParaRPr>
          </a:p>
          <a:p>
            <a:pPr fontAlgn="base"/>
            <a:r>
              <a:rPr lang="fr-FR" sz="2000" dirty="0">
                <a:solidFill>
                  <a:srgbClr val="CAD6DE"/>
                </a:solidFill>
                <a:latin typeface="Cabin" pitchFamily="34" charset="0"/>
              </a:rPr>
              <a:t>•Objectif : démontrer la faisabilité technique et créative d’une génération sonore basée sur le langage naturel.</a:t>
            </a:r>
          </a:p>
          <a:p>
            <a:pPr fontAlgn="base"/>
            <a:endParaRPr lang="fr-FR" sz="2000" dirty="0">
              <a:solidFill>
                <a:srgbClr val="CAD6DE"/>
              </a:solidFill>
              <a:latin typeface="Cabin" pitchFamily="34" charset="0"/>
            </a:endParaRPr>
          </a:p>
          <a:p>
            <a:pPr fontAlgn="base"/>
            <a:r>
              <a:rPr lang="fr-FR" sz="2000" dirty="0">
                <a:solidFill>
                  <a:srgbClr val="CAD6DE"/>
                </a:solidFill>
                <a:latin typeface="Cabin" pitchFamily="34" charset="0"/>
              </a:rPr>
              <a:t>•Ouverture de nouvelles perspectives pour les créateurs de contenu, les développeurs de jeux vidéo et les professionnels de l’audiovisuel.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2F8EEF-0B56-2890-8E10-BA3EFE60BFAB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9739"/>
            <a:ext cx="77384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technique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02506"/>
            <a:ext cx="4158734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1077039" y="314182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339227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099203"/>
            <a:ext cx="28754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robuste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594741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 pour l'API REST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512135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Transformers et AudioCraft pour le traitement IA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2902506"/>
            <a:ext cx="4158734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5475089" y="314182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3339227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5089" y="4099203"/>
            <a:ext cx="31324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moderne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5089" y="459474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 en HTML5, CSS3 et JavaScript vanilla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5475089" y="550437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Expérience utilisateur fluide et intuitive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3823" y="2902506"/>
            <a:ext cx="4158853" cy="3607237"/>
          </a:xfrm>
          <a:prstGeom prst="roundRect">
            <a:avLst>
              <a:gd name="adj" fmla="val 995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2"/>
          <p:cNvSpPr/>
          <p:nvPr/>
        </p:nvSpPr>
        <p:spPr>
          <a:xfrm>
            <a:off x="9873139" y="314182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3339227"/>
            <a:ext cx="323136" cy="3231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3139" y="4099203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Modèle IA performant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3139" y="4946690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facebook/musicgen-small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9873139" y="5473303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AudioCraft de Meta pour la génération audio</a:t>
            </a:r>
            <a:endParaRPr lang="en-US" sz="18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220C3-F98A-6407-9AE3-41F0D2A98567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698" y="526018"/>
            <a:ext cx="7226737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Fonctionnalités principales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54698" y="1373981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4698" y="1675448"/>
            <a:ext cx="7807404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154698" y="1816537"/>
            <a:ext cx="406015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Génération d'audio intelligente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54698" y="2211824"/>
            <a:ext cx="7807404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Transforme instantanément vos descriptions textuelles en fichiers audio de qualité professionnelle.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54698" y="3156823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54698" y="3458289"/>
            <a:ext cx="7807404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154698" y="3599378"/>
            <a:ext cx="300049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Interface web intuitive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54698" y="3994666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épuré et accessible permettant une prise en main immédiate sans formation technique.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54698" y="4634151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4698" y="4935617"/>
            <a:ext cx="7807404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6154698" y="5076706"/>
            <a:ext cx="394454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Paramètres personnalisables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54698" y="5471993"/>
            <a:ext cx="7807404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Contrôle précis de la durée (5 à 30 secondes) et de la température créative pour des résultats sur mesure.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54698" y="6416993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54698" y="6718459"/>
            <a:ext cx="7807404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6154698" y="6859548"/>
            <a:ext cx="334244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Téléchargement simplifié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54698" y="7254835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Export direct des fichiers audio générés pour une intégration immédiate dans vos projets.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BD09EE-65F3-A7DC-9629-A29FDC3504F7}"/>
              </a:ext>
            </a:extLst>
          </p:cNvPr>
          <p:cNvSpPr/>
          <p:nvPr/>
        </p:nvSpPr>
        <p:spPr>
          <a:xfrm>
            <a:off x="12444413" y="7618571"/>
            <a:ext cx="2185987" cy="611029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792" y="487799"/>
            <a:ext cx="6404610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Optimisations techniques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20792" y="1476255"/>
            <a:ext cx="510191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</a:t>
            </a:r>
            <a:r>
              <a:rPr lang="en-US" sz="2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maximale</a:t>
            </a: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09401" y="1942980"/>
            <a:ext cx="7604442" cy="954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GPU MPS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:</a:t>
            </a:r>
          </a:p>
          <a:p>
            <a:pPr algn="l">
              <a:buSzPct val="100000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optimisation spécifique pour les processeurs Apple Silicon offrant des performances exceptionnelles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09401" y="3353373"/>
            <a:ext cx="6478072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Compatibilité CPU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:</a:t>
            </a:r>
          </a:p>
          <a:p>
            <a:pPr algn="l">
              <a:buSzPct val="100000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fonctionnement garanti même sans GPU dédié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09401" y="4591077"/>
            <a:ext cx="6478072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Modèle "small"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: </a:t>
            </a:r>
          </a:p>
          <a:p>
            <a:pPr algn="l">
              <a:buSzPct val="100000"/>
            </a:pPr>
            <a:r>
              <a:rPr lang="en-US" sz="2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équilibre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idéal entre qualité audio et rapidité de génération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71F86F-7DE3-D7A4-BECB-C34D9DE529DF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328" y="1452801"/>
            <a:ext cx="6478072" cy="647807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39157" y="8152686"/>
            <a:ext cx="6478072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highlight>
                  <a:srgbClr val="0A988B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Commit du 1er novembre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: version stable et opérationnelle déployée avec succès.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8204716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Exemple concret d'utilisation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2503" y="4210526"/>
            <a:ext cx="29323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Description textuelle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32503" y="463165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L'utilisateur saisit : </a:t>
            </a:r>
            <a:r>
              <a:rPr lang="en-US" sz="16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"calming ocean waves with seagulls"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2503" y="543115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Traitement IA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2503" y="585227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 modèle AudioCraft analyse et génère l'ambiance sonore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2503" y="665178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Résultat audio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2503" y="7072908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fichier audio immersif reproduisant fidèlement l'atmosphère décrite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6AA259-1A7A-4648-B528-680D6BD5FFB3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8917"/>
            <a:ext cx="108162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Paramètres de personnalisation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91683"/>
            <a:ext cx="6357818" cy="3428881"/>
          </a:xfrm>
          <a:prstGeom prst="roundRect">
            <a:avLst>
              <a:gd name="adj" fmla="val 104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868204" y="3022163"/>
            <a:ext cx="6296858" cy="71806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7146" y="3201710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Durée ajustable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47508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Choisissez la longueur de votre ambiance sonore entre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et 30 secondes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selon vos besoins spécifiques.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07519" y="538472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Idéal pour des jingles courts ou des boucles d'ambiance plus longues.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2991683"/>
            <a:ext cx="6357818" cy="3428881"/>
          </a:xfrm>
          <a:prstGeom prst="roundRect">
            <a:avLst>
              <a:gd name="adj" fmla="val 104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465338" y="3022163"/>
            <a:ext cx="6296858" cy="718066"/>
          </a:xfrm>
          <a:prstGeom prst="rect">
            <a:avLst/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4280" y="3201710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04653" y="3979545"/>
            <a:ext cx="36320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Température créative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704653" y="447508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Contrôlez le niveau de créativité et d'aléatoire du modèle pour des résultats plus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fidèles ou plus innovants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704653" y="538472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Une température basse produit des sons prévisibles, une température élevée encourage l'originalité.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E5789-30E1-7DC8-56DE-F98495E55AA0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0354"/>
            <a:ext cx="76856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 d'usage potentiels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06312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Jeux vidéo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700701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Génération rapide d'ambiances sonores pour enrichir l'expérience de jeu et créer des atmosphères uniques.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306312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3205163"/>
            <a:ext cx="40896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Production audiovisuelle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370070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Création de fonds sonores personnalisés pour films, podcasts et contenus multimédias.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5087541"/>
            <a:ext cx="33666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Prototypage créatif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5583079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Exploration rapide d'idées sonores pour designers et créateurs de contenu.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94549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5087541"/>
            <a:ext cx="52110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Présentations professionnelles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5583079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Ajout d'éléments audio immersifs pour des présentations et démonstrations impactantes.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8F7988-487E-BC46-E5F6-3F7E8CFD46D1}"/>
              </a:ext>
            </a:extLst>
          </p:cNvPr>
          <p:cNvSpPr/>
          <p:nvPr/>
        </p:nvSpPr>
        <p:spPr>
          <a:xfrm>
            <a:off x="12444413" y="7400925"/>
            <a:ext cx="2185987" cy="828675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4fc052-da4d-465d-839f-3897c9b5b7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DE623534B9524A9E08A766D252672B" ma:contentTypeVersion="13" ma:contentTypeDescription="Create a new document." ma:contentTypeScope="" ma:versionID="d451a90eae6fe24898f86b9ebadd8ad9">
  <xsd:schema xmlns:xsd="http://www.w3.org/2001/XMLSchema" xmlns:xs="http://www.w3.org/2001/XMLSchema" xmlns:p="http://schemas.microsoft.com/office/2006/metadata/properties" xmlns:ns3="b84fc052-da4d-465d-839f-3897c9b5b73f" xmlns:ns4="6c544c3d-4cf5-4085-9142-bf9d2c15e59a" targetNamespace="http://schemas.microsoft.com/office/2006/metadata/properties" ma:root="true" ma:fieldsID="f41c9f3ff32d4d6d18fd5a5cdffb84fb" ns3:_="" ns4:_="">
    <xsd:import namespace="b84fc052-da4d-465d-839f-3897c9b5b73f"/>
    <xsd:import namespace="6c544c3d-4cf5-4085-9142-bf9d2c15e5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fc052-da4d-465d-839f-3897c9b5b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4c3d-4cf5-4085-9142-bf9d2c15e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E26500-4896-4D99-9778-DEE1E6FD59AA}">
  <ds:schemaRefs>
    <ds:schemaRef ds:uri="b84fc052-da4d-465d-839f-3897c9b5b73f"/>
    <ds:schemaRef ds:uri="6c544c3d-4cf5-4085-9142-bf9d2c15e59a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46B44F-A6E3-45F4-95C3-C627708C47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EECA07-6707-42F9-9B7E-FFFDA1ED3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4fc052-da4d-465d-839f-3897c9b5b73f"/>
    <ds:schemaRef ds:uri="6c544c3d-4cf5-4085-9142-bf9d2c15e5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511</Words>
  <Application>Microsoft Office PowerPoint</Application>
  <PresentationFormat>Custom</PresentationFormat>
  <Paragraphs>88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Unbounded</vt:lpstr>
      <vt:lpstr>Unbounded Light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thomas Gbt</dc:creator>
  <cp:lastModifiedBy>GOMBERT Thomas</cp:lastModifiedBy>
  <cp:revision>9</cp:revision>
  <dcterms:created xsi:type="dcterms:W3CDTF">2025-11-03T13:31:36Z</dcterms:created>
  <dcterms:modified xsi:type="dcterms:W3CDTF">2025-11-04T10:34:42Z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0x0101002FDE623534B9524A9E08A766D252672B</vt:lpwstr>
  </property>
</Properties>
</file>